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5134" r:id="rId1"/>
  </p:sldMasterIdLst>
  <p:notesMasterIdLst>
    <p:notesMasterId r:id="rId8"/>
  </p:notesMasterIdLst>
  <p:handoutMasterIdLst>
    <p:handoutMasterId r:id="rId9"/>
  </p:handoutMasterIdLst>
  <p:sldIdLst>
    <p:sldId id="518" r:id="rId2"/>
    <p:sldId id="528" r:id="rId3"/>
    <p:sldId id="529" r:id="rId4"/>
    <p:sldId id="530" r:id="rId5"/>
    <p:sldId id="531" r:id="rId6"/>
    <p:sldId id="532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1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B"/>
    <a:srgbClr val="FFFF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99" autoAdjust="0"/>
    <p:restoredTop sz="95175" autoAdjust="0"/>
  </p:normalViewPr>
  <p:slideViewPr>
    <p:cSldViewPr snapToGrid="0" snapToObjects="1">
      <p:cViewPr varScale="1">
        <p:scale>
          <a:sx n="242" d="100"/>
          <a:sy n="242" d="100"/>
        </p:scale>
        <p:origin x="192" y="544"/>
      </p:cViewPr>
      <p:guideLst>
        <p:guide orient="horz" pos="20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1DB7F8-5096-C24D-A554-7000DED36531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5527C-FF65-7E45-8C08-C143030C51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54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AFE238-AD58-F64E-85D7-52F93FA94EB0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C3057-D8C7-3446-9A91-8A752B787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734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41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99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2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69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62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sense of realism and operational urgency – participants use same type of workstations</a:t>
            </a:r>
            <a:r>
              <a:rPr lang="en-US" baseline="0" dirty="0"/>
              <a:t> as operational forecasters, issue the same type of products and convective outlooks, and abide by same types of time constraints.  For a researcher this can be very humbling, but offers a very realistic perspective of what its like to be a forecaster.  </a:t>
            </a:r>
          </a:p>
          <a:p>
            <a:endParaRPr lang="en-US" baseline="0" dirty="0"/>
          </a:p>
          <a:p>
            <a:r>
              <a:rPr lang="en-US" baseline="0" dirty="0"/>
              <a:t>- diverse participants – folks with different backgrounds that don’t normally work together are put in the same room – so many good ideas and potential avenues for research come out of the different perspectives.  It also makes the experiment fun and engaging.  </a:t>
            </a:r>
          </a:p>
          <a:p>
            <a:endParaRPr lang="en-US" baseline="0" dirty="0"/>
          </a:p>
          <a:p>
            <a:r>
              <a:rPr lang="en-US" baseline="0" dirty="0"/>
              <a:t>- Facilitates two-way R2O and O2R pathways – this means not only are we transitioning tools to operations, we are learning things from forecasters to gear our research to be more operationally relevant.</a:t>
            </a:r>
          </a:p>
          <a:p>
            <a:endParaRPr lang="en-US" baseline="0" dirty="0"/>
          </a:p>
          <a:p>
            <a:r>
              <a:rPr lang="en-US" dirty="0"/>
              <a:t>- lots of quality science results from the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C3057-D8C7-3446-9A91-8A752B78748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1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Three Pictu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2" descr="BlueDome_w_scud.ps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5"/>
          <a:stretch/>
        </p:blipFill>
        <p:spPr>
          <a:xfrm>
            <a:off x="0" y="-7005"/>
            <a:ext cx="2234144" cy="3211286"/>
          </a:xfrm>
          <a:prstGeom prst="rect">
            <a:avLst/>
          </a:prstGeom>
        </p:spPr>
      </p:pic>
      <p:pic>
        <p:nvPicPr>
          <p:cNvPr id="13" name="Picture Placeholder 11" descr="090605_Wyoming6_Coniglio.psd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15"/>
          <a:stretch/>
        </p:blipFill>
        <p:spPr>
          <a:xfrm>
            <a:off x="2319007" y="-7005"/>
            <a:ext cx="4505991" cy="3211286"/>
          </a:xfrm>
          <a:prstGeom prst="rect">
            <a:avLst/>
          </a:prstGeom>
        </p:spPr>
      </p:pic>
      <p:pic>
        <p:nvPicPr>
          <p:cNvPr id="14" name="Picture Placeholder 13" descr="15764.psd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9855" y="2195"/>
            <a:ext cx="2234144" cy="3204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" y="3221357"/>
            <a:ext cx="9143999" cy="87156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defRPr sz="2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2484" y="4092919"/>
            <a:ext cx="5591516" cy="10493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spcBef>
                <a:spcPct val="0"/>
              </a:spcBef>
              <a:buNone/>
              <a:defRPr sz="1350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</a:t>
            </a:r>
            <a:endParaRPr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14655" y="4524377"/>
            <a:ext cx="2476501" cy="523875"/>
            <a:chOff x="1823332" y="6023429"/>
            <a:chExt cx="2476501" cy="698500"/>
          </a:xfrm>
        </p:grpSpPr>
        <p:pic>
          <p:nvPicPr>
            <p:cNvPr id="4" name="Picture 3" descr="noaa_w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3204" y="6023429"/>
              <a:ext cx="696758" cy="698500"/>
            </a:xfrm>
            <a:prstGeom prst="rect">
              <a:avLst/>
            </a:prstGeom>
          </p:spPr>
        </p:pic>
        <p:pic>
          <p:nvPicPr>
            <p:cNvPr id="5" name="Picture 4" descr="US-DeptOfCommerce-Seal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3332" y="6032501"/>
              <a:ext cx="680357" cy="680357"/>
            </a:xfrm>
            <a:prstGeom prst="rect">
              <a:avLst/>
            </a:prstGeom>
          </p:spPr>
        </p:pic>
        <p:pic>
          <p:nvPicPr>
            <p:cNvPr id="6" name="Picture 5" descr="universal_gold_b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19476" y="6032501"/>
              <a:ext cx="680357" cy="68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8193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74107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pic>
        <p:nvPicPr>
          <p:cNvPr id="7" name="Picture 6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0" name="Picture 9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15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19291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Rectangle 8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0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4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1" name="Picture 10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Picture 14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9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1632978"/>
            <a:ext cx="3657600" cy="871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5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692081"/>
            <a:ext cx="3657600" cy="39537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2514601"/>
            <a:ext cx="3657600" cy="21312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1" name="Picture 10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7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1632978"/>
            <a:ext cx="3657600" cy="8715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25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5380" y="457200"/>
            <a:ext cx="3657600" cy="40005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5780" y="2514601"/>
            <a:ext cx="3657600" cy="19431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1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4" name="Picture 13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5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32204"/>
            <a:ext cx="3657600" cy="87096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250" b="0" kern="1200">
                <a:solidFill>
                  <a:srgbClr val="0A45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4654475" y="171451"/>
            <a:ext cx="4251960" cy="4474403"/>
          </a:xfrm>
          <a:prstGeom prst="snip2DiagRect">
            <a:avLst>
              <a:gd name="adj1" fmla="val 0"/>
              <a:gd name="adj2" fmla="val 0"/>
            </a:avLst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ts val="15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35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506801"/>
            <a:ext cx="3657600" cy="19464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450"/>
              </a:spcBef>
              <a:buNone/>
              <a:defRPr sz="135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15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7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86150"/>
            <a:ext cx="8153400" cy="457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250" b="0" kern="1200">
                <a:solidFill>
                  <a:srgbClr val="0A45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3349"/>
            <a:ext cx="8156448" cy="615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35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228603" y="171450"/>
            <a:ext cx="8677835" cy="3200400"/>
          </a:xfrm>
          <a:prstGeom prst="snip2DiagRect">
            <a:avLst>
              <a:gd name="adj1" fmla="val 0"/>
              <a:gd name="adj2" fmla="val 0"/>
            </a:avLst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ts val="15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35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2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6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41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722071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3" y="1747330"/>
            <a:ext cx="7583488" cy="2823236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14" name="Picture 13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0" name="Picture 9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7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19291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3" y="1644550"/>
            <a:ext cx="7583488" cy="2823236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4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6" name="Picture 15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0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No Pictur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8300" y="1579909"/>
            <a:ext cx="5867400" cy="110251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45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8300" y="3061463"/>
            <a:ext cx="5867400" cy="430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ct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333753" y="4510769"/>
            <a:ext cx="2476501" cy="523875"/>
            <a:chOff x="3409962" y="6014357"/>
            <a:chExt cx="2476501" cy="698500"/>
          </a:xfrm>
        </p:grpSpPr>
        <p:pic>
          <p:nvPicPr>
            <p:cNvPr id="4" name="Picture 3" descr="noaa_wt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9834" y="6014357"/>
              <a:ext cx="696758" cy="698500"/>
            </a:xfrm>
            <a:prstGeom prst="rect">
              <a:avLst/>
            </a:prstGeom>
          </p:spPr>
        </p:pic>
        <p:pic>
          <p:nvPicPr>
            <p:cNvPr id="5" name="Picture 4" descr="US-DeptOfCommerce-Seal.png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9962" y="6023429"/>
              <a:ext cx="680357" cy="680357"/>
            </a:xfrm>
            <a:prstGeom prst="rect">
              <a:avLst/>
            </a:prstGeom>
          </p:spPr>
        </p:pic>
        <p:pic>
          <p:nvPicPr>
            <p:cNvPr id="6" name="Picture 5" descr="universal_gold_b.png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6106" y="6023429"/>
              <a:ext cx="680357" cy="6803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435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887" y="628651"/>
            <a:ext cx="1219200" cy="3829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7878" y="628651"/>
            <a:ext cx="6191160" cy="3829050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8" name="Picture 7" descr="pan1a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2201" y="2202565"/>
            <a:ext cx="5150355" cy="731520"/>
          </a:xfrm>
          <a:prstGeom prst="rect">
            <a:avLst/>
          </a:prstGeom>
        </p:spPr>
      </p:pic>
      <p:pic>
        <p:nvPicPr>
          <p:cNvPr id="13" name="Picture 12" descr="pan1a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6212201" y="2202565"/>
            <a:ext cx="5150355" cy="73152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-2344790" y="2344790"/>
            <a:ext cx="5143500" cy="45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5" name="Footer Placeholder 8"/>
          <p:cNvSpPr>
            <a:spLocks noGrp="1"/>
          </p:cNvSpPr>
          <p:nvPr>
            <p:ph type="ftr" sz="quarter" idx="3"/>
          </p:nvPr>
        </p:nvSpPr>
        <p:spPr>
          <a:xfrm rot="5400000">
            <a:off x="-1221371" y="1893991"/>
            <a:ext cx="2895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7" name="Picture 16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3840" y="-17442"/>
            <a:ext cx="510268" cy="680357"/>
          </a:xfrm>
          <a:prstGeom prst="rect">
            <a:avLst/>
          </a:prstGeom>
        </p:spPr>
      </p:pic>
      <p:sp>
        <p:nvSpPr>
          <p:cNvPr id="10" name="Slide Number Placeholder 10"/>
          <p:cNvSpPr>
            <a:spLocks noGrp="1"/>
          </p:cNvSpPr>
          <p:nvPr>
            <p:ph type="sldNum" sz="quarter" idx="4"/>
          </p:nvPr>
        </p:nvSpPr>
        <p:spPr>
          <a:xfrm rot="5400000">
            <a:off x="-218884" y="4389635"/>
            <a:ext cx="890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8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7600" y="628651"/>
            <a:ext cx="1219200" cy="3829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628651"/>
            <a:ext cx="6307138" cy="3829050"/>
          </a:xfrm>
          <a:prstGeom prst="rect">
            <a:avLst/>
          </a:prstGeo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-2344790" y="2344790"/>
            <a:ext cx="5143500" cy="45392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 rot="5400000">
            <a:off x="-1221371" y="1893991"/>
            <a:ext cx="2895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 rot="5400000">
            <a:off x="-218884" y="4389635"/>
            <a:ext cx="8908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5" name="Picture 14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73840" y="-17442"/>
            <a:ext cx="510268" cy="6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6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87811"/>
            <a:ext cx="7583488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463" y="1699366"/>
            <a:ext cx="7583488" cy="2939633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tx1"/>
              </a:buClr>
              <a:buFont typeface="Arial"/>
              <a:buChar char="•"/>
              <a:defRPr/>
            </a:lvl1pPr>
            <a:lvl2pPr marL="514350" indent="-252413">
              <a:buClr>
                <a:schemeClr val="tx1"/>
              </a:buClr>
              <a:buFont typeface="Arial"/>
              <a:buChar char="•"/>
              <a:defRPr/>
            </a:lvl2pPr>
            <a:lvl3pPr marL="776288" indent="-261938">
              <a:buClr>
                <a:schemeClr val="tx1"/>
              </a:buClr>
              <a:buFont typeface="Arial"/>
              <a:buChar char="•"/>
              <a:defRPr/>
            </a:lvl3pPr>
            <a:lvl4pPr marL="1028700" indent="-252413">
              <a:buClr>
                <a:schemeClr val="tx1"/>
              </a:buClr>
              <a:buFont typeface="Arial"/>
              <a:buChar char="•"/>
              <a:defRPr/>
            </a:lvl4pPr>
            <a:lvl5pPr marL="1290638" indent="-261938">
              <a:buClr>
                <a:schemeClr val="tx1"/>
              </a:buClr>
              <a:buFont typeface="Arial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6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Picture 8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1" name="Picture 10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2" name="Picture 11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40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79463" y="221875"/>
            <a:ext cx="7583488" cy="8572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79463" y="1462368"/>
            <a:ext cx="7583488" cy="3005418"/>
          </a:xfrm>
          <a:prstGeom prst="rect">
            <a:avLst/>
          </a:prstGeom>
        </p:spPr>
        <p:txBody>
          <a:bodyPr/>
          <a:lstStyle>
            <a:lvl1pPr marL="257175" indent="-257175">
              <a:buClr>
                <a:schemeClr val="tx1"/>
              </a:buClr>
              <a:buFont typeface="Arial"/>
              <a:buChar char="•"/>
              <a:defRPr/>
            </a:lvl1pPr>
            <a:lvl2pPr marL="514350" indent="-252413">
              <a:buClr>
                <a:schemeClr val="tx1"/>
              </a:buClr>
              <a:buFont typeface="Arial"/>
              <a:buChar char="•"/>
              <a:defRPr/>
            </a:lvl2pPr>
            <a:lvl3pPr marL="776288" indent="-261938">
              <a:buClr>
                <a:schemeClr val="tx1"/>
              </a:buClr>
              <a:buFont typeface="Arial"/>
              <a:buChar char="•"/>
              <a:defRPr/>
            </a:lvl3pPr>
            <a:lvl4pPr marL="1028700" indent="-252413">
              <a:buClr>
                <a:schemeClr val="tx1"/>
              </a:buClr>
              <a:buFont typeface="Arial"/>
              <a:buChar char="•"/>
              <a:defRPr/>
            </a:lvl4pPr>
            <a:lvl5pPr marL="1290638" indent="-261938">
              <a:buClr>
                <a:schemeClr val="tx1"/>
              </a:buClr>
              <a:buFont typeface="Arial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4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87811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681478"/>
            <a:ext cx="3657600" cy="29813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5353" y="1681478"/>
            <a:ext cx="3657600" cy="29813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459706" indent="-258366">
              <a:defRPr sz="1350"/>
            </a:lvl6pPr>
            <a:lvl7pPr marL="1459706" indent="-258366">
              <a:defRPr sz="1350"/>
            </a:lvl7pPr>
            <a:lvl8pPr marL="1459706" indent="-258366">
              <a:defRPr sz="1350"/>
            </a:lvl8pPr>
            <a:lvl9pPr marL="1459706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pic>
        <p:nvPicPr>
          <p:cNvPr id="9" name="Picture 8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1" name="Picture 10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7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8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79463" y="221875"/>
            <a:ext cx="7583488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779461" y="1485902"/>
            <a:ext cx="3657600" cy="29813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705351" y="1485902"/>
            <a:ext cx="3657600" cy="29813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459706" indent="-258366">
              <a:defRPr sz="1350"/>
            </a:lvl6pPr>
            <a:lvl7pPr marL="1459706" indent="-258366">
              <a:defRPr sz="1350"/>
            </a:lvl7pPr>
            <a:lvl8pPr marL="1459706" indent="-258366">
              <a:defRPr sz="1350"/>
            </a:lvl8pPr>
            <a:lvl9pPr marL="1459706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8" name="Picture 17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57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655" y="2792585"/>
            <a:ext cx="4105241" cy="1709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05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4543493" y="1"/>
            <a:ext cx="4600509" cy="4806289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en-US"/>
              <a:t>Drag picture to placeholder or click icon to add</a:t>
            </a:r>
            <a:endParaRPr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214656" y="258266"/>
            <a:ext cx="4096297" cy="2180160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0A4595"/>
                </a:solidFill>
              </a:rPr>
              <a:t>Click to edit Master title style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14656" y="258266"/>
            <a:ext cx="4096297" cy="2180160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0A4595"/>
                </a:solidFill>
              </a:rPr>
              <a:t>Click to edit Master title style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214656" y="258266"/>
            <a:ext cx="4096297" cy="2180160"/>
          </a:xfrm>
          <a:prstGeom prst="rect">
            <a:avLst/>
          </a:prstGeom>
        </p:spPr>
        <p:txBody>
          <a:bodyPr vert="horz" lIns="68580" tIns="34290" rIns="68580" bIns="3429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solidFill>
                  <a:srgbClr val="0A4595"/>
                </a:solidFill>
              </a:rPr>
              <a:t>Click to edit Master title style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3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10"/>
          <p:cNvSpPr>
            <a:spLocks noGrp="1"/>
          </p:cNvSpPr>
          <p:nvPr>
            <p:ph type="sldNum" sz="quarter" idx="4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19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80959"/>
            <a:ext cx="75834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656547"/>
            <a:ext cx="3657600" cy="6512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24629"/>
            <a:ext cx="3657600" cy="2348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656547"/>
            <a:ext cx="3657600" cy="6512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324629"/>
            <a:ext cx="3657600" cy="23486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pic>
        <p:nvPicPr>
          <p:cNvPr id="11" name="Picture 10" descr="pan1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pic>
        <p:nvPicPr>
          <p:cNvPr id="13" name="Picture 12" descr="pan1a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48640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18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9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0" name="Picture 19" descr="universal_gold_b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9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(No Bann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21875"/>
            <a:ext cx="7583488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389319"/>
            <a:ext cx="3657600" cy="6512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057401"/>
            <a:ext cx="3657600" cy="2409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1" y="1389319"/>
            <a:ext cx="3657600" cy="65127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195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1" y="2057401"/>
            <a:ext cx="3657600" cy="2409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 marL="1541860" indent="-258366">
              <a:defRPr sz="1350"/>
            </a:lvl6pPr>
            <a:lvl7pPr marL="1541860" indent="-258366">
              <a:defRPr sz="1350"/>
            </a:lvl7pPr>
            <a:lvl8pPr marL="1541860" indent="-258366">
              <a:defRPr sz="1350"/>
            </a:lvl8pPr>
            <a:lvl9pPr marL="1541860" indent="-258366"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4806289"/>
            <a:ext cx="9144000" cy="3404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350" dirty="0">
              <a:solidFill>
                <a:srgbClr val="FFFFFF"/>
              </a:solidFill>
            </a:endParaRPr>
          </a:p>
        </p:txBody>
      </p:sp>
      <p:sp>
        <p:nvSpPr>
          <p:cNvPr id="20" name="Footer Placeholder 8"/>
          <p:cNvSpPr>
            <a:spLocks noGrp="1"/>
          </p:cNvSpPr>
          <p:nvPr>
            <p:ph type="ftr" sz="quarter" idx="10"/>
          </p:nvPr>
        </p:nvSpPr>
        <p:spPr>
          <a:xfrm>
            <a:off x="779463" y="4839588"/>
            <a:ext cx="41744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Slide Number Placeholder 10"/>
          <p:cNvSpPr>
            <a:spLocks noGrp="1"/>
          </p:cNvSpPr>
          <p:nvPr>
            <p:ph type="sldNum" sz="quarter" idx="11"/>
          </p:nvPr>
        </p:nvSpPr>
        <p:spPr>
          <a:xfrm>
            <a:off x="6836447" y="483958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</a:defRPr>
            </a:lvl1pPr>
          </a:lstStyle>
          <a:p>
            <a:fld id="{2AE81A39-2840-ED4D-A514-D08330109612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2" name="Picture 21" descr="universal_gold_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" y="4551156"/>
            <a:ext cx="680357" cy="51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779463" y="221875"/>
            <a:ext cx="7583488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79463" y="1462368"/>
            <a:ext cx="7583488" cy="3005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55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35" r:id="rId1"/>
    <p:sldLayoutId id="2147485136" r:id="rId2"/>
    <p:sldLayoutId id="2147485137" r:id="rId3"/>
    <p:sldLayoutId id="2147485138" r:id="rId4"/>
    <p:sldLayoutId id="2147485139" r:id="rId5"/>
    <p:sldLayoutId id="2147485140" r:id="rId6"/>
    <p:sldLayoutId id="2147485141" r:id="rId7"/>
    <p:sldLayoutId id="2147485142" r:id="rId8"/>
    <p:sldLayoutId id="2147485143" r:id="rId9"/>
    <p:sldLayoutId id="2147485144" r:id="rId10"/>
    <p:sldLayoutId id="2147485145" r:id="rId11"/>
    <p:sldLayoutId id="2147485146" r:id="rId12"/>
    <p:sldLayoutId id="2147485147" r:id="rId13"/>
    <p:sldLayoutId id="2147485148" r:id="rId14"/>
    <p:sldLayoutId id="2147485149" r:id="rId15"/>
    <p:sldLayoutId id="2147485150" r:id="rId16"/>
    <p:sldLayoutId id="2147485151" r:id="rId17"/>
    <p:sldLayoutId id="2147485152" r:id="rId18"/>
    <p:sldLayoutId id="2147485153" r:id="rId19"/>
    <p:sldLayoutId id="2147485154" r:id="rId20"/>
    <p:sldLayoutId id="214748515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l" defTabSz="685800" rtl="0" eaLnBrk="1" latinLnBrk="0" hangingPunct="1">
        <a:spcBef>
          <a:spcPct val="0"/>
        </a:spcBef>
        <a:buNone/>
        <a:defRPr sz="285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ts val="1500"/>
        </a:spcBef>
        <a:buClr>
          <a:schemeClr val="tx1"/>
        </a:buClr>
        <a:buSzPct val="90000"/>
        <a:buFont typeface="Arial"/>
        <a:buChar char="•"/>
        <a:defRPr sz="16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514350" indent="-252413" algn="l" defTabSz="685800" rtl="0" eaLnBrk="1" latinLnBrk="0" hangingPunct="1">
        <a:spcBef>
          <a:spcPts val="450"/>
        </a:spcBef>
        <a:buClr>
          <a:schemeClr val="tx1"/>
        </a:buClr>
        <a:buSzPct val="90000"/>
        <a:buFont typeface="Arial"/>
        <a:buChar char="•"/>
        <a:defRPr sz="15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776288" indent="-261938" algn="l" defTabSz="685800" rtl="0" eaLnBrk="1" latinLnBrk="0" hangingPunct="1">
        <a:spcBef>
          <a:spcPts val="450"/>
        </a:spcBef>
        <a:buClr>
          <a:schemeClr val="tx1"/>
        </a:buClr>
        <a:buSzPct val="90000"/>
        <a:buFont typeface="Arial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028700" indent="-252413" algn="l" defTabSz="685800" rtl="0" eaLnBrk="1" latinLnBrk="0" hangingPunct="1">
        <a:spcBef>
          <a:spcPts val="450"/>
        </a:spcBef>
        <a:buClr>
          <a:schemeClr val="tx1"/>
        </a:buClr>
        <a:buSzPct val="90000"/>
        <a:buFont typeface="Arial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290638" indent="-261938" algn="l" defTabSz="685800" rtl="0" eaLnBrk="1" latinLnBrk="0" hangingPunct="1">
        <a:spcBef>
          <a:spcPts val="450"/>
        </a:spcBef>
        <a:buClr>
          <a:schemeClr val="tx1"/>
        </a:buClr>
        <a:buSzPct val="90000"/>
        <a:buFont typeface="Arial"/>
        <a:buChar char="•"/>
        <a:defRPr sz="135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1541860" indent="-258366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35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1799035" indent="-258366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35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057400" indent="-258366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35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2315766" indent="-258366" algn="l" defTabSz="6858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35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erall Goal for Warn-on-Forecast">
            <a:extLst>
              <a:ext uri="{FF2B5EF4-FFF2-40B4-BE49-F238E27FC236}">
                <a16:creationId xmlns:a16="http://schemas.microsoft.com/office/drawing/2014/main" id="{EC041567-39B6-FD4E-B1EE-FA4783DF964D}"/>
              </a:ext>
            </a:extLst>
          </p:cNvPr>
          <p:cNvSpPr txBox="1"/>
          <p:nvPr/>
        </p:nvSpPr>
        <p:spPr>
          <a:xfrm>
            <a:off x="1361227" y="1371247"/>
            <a:ext cx="6211948" cy="386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0092" tIns="20092" rIns="20092" bIns="20092" anchor="ctr">
            <a:spAutoFit/>
          </a:bodyPr>
          <a:lstStyle>
            <a:lvl1pPr>
              <a:defRPr sz="6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31056" hangingPunct="0"/>
            <a:r>
              <a:rPr sz="2250" kern="0" dirty="0">
                <a:solidFill>
                  <a:srgbClr val="000000"/>
                </a:solidFill>
              </a:rPr>
              <a:t>Overall Goal for Warn-on-Forecast</a:t>
            </a:r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AD8CAE76-F944-7542-A87E-C590D897B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7" y="1790185"/>
            <a:ext cx="7761610" cy="2352003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Adapted from Stensrud et al. 2009">
            <a:extLst>
              <a:ext uri="{FF2B5EF4-FFF2-40B4-BE49-F238E27FC236}">
                <a16:creationId xmlns:a16="http://schemas.microsoft.com/office/drawing/2014/main" id="{09DC9B7F-AABF-334A-9A9C-F6B5B86C7A4D}"/>
              </a:ext>
            </a:extLst>
          </p:cNvPr>
          <p:cNvSpPr txBox="1"/>
          <p:nvPr/>
        </p:nvSpPr>
        <p:spPr>
          <a:xfrm>
            <a:off x="5777593" y="4174300"/>
            <a:ext cx="2701562" cy="248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 anchor="ctr">
            <a:spAutoFit/>
          </a:bodyPr>
          <a:lstStyle>
            <a:lvl1pPr>
              <a:defRPr sz="3600" b="0" i="1"/>
            </a:lvl1pPr>
          </a:lstStyle>
          <a:p>
            <a:pPr algn="ctr" defTabSz="231056" hangingPunct="0"/>
            <a:r>
              <a:rPr sz="1350" kern="0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Adapted from Stensrud et al. 2009</a:t>
            </a:r>
          </a:p>
        </p:txBody>
      </p:sp>
    </p:spTree>
    <p:extLst>
      <p:ext uri="{BB962C8B-B14F-4D97-AF65-F5344CB8AC3E}">
        <p14:creationId xmlns:p14="http://schemas.microsoft.com/office/powerpoint/2010/main" val="333840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6A8A6E-F071-0F4C-B49C-08012292EB9D}"/>
              </a:ext>
            </a:extLst>
          </p:cNvPr>
          <p:cNvSpPr txBox="1"/>
          <p:nvPr/>
        </p:nvSpPr>
        <p:spPr>
          <a:xfrm>
            <a:off x="4105649" y="3513984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CD16D-F8FB-034E-B734-F3570B827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495" y="2638129"/>
            <a:ext cx="2495251" cy="209796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B57D40F-6A20-7840-B559-FFCCFFC6B126}"/>
              </a:ext>
            </a:extLst>
          </p:cNvPr>
          <p:cNvSpPr/>
          <p:nvPr/>
        </p:nvSpPr>
        <p:spPr>
          <a:xfrm>
            <a:off x="3241495" y="2714329"/>
            <a:ext cx="2495251" cy="202176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125971-603F-B94D-AD91-7BE16A0DAD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0" b="12407"/>
          <a:stretch/>
        </p:blipFill>
        <p:spPr>
          <a:xfrm>
            <a:off x="550879" y="2703575"/>
            <a:ext cx="2561474" cy="20408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743323-37B7-7943-868F-B219C282A148}"/>
              </a:ext>
            </a:extLst>
          </p:cNvPr>
          <p:cNvSpPr/>
          <p:nvPr/>
        </p:nvSpPr>
        <p:spPr>
          <a:xfrm>
            <a:off x="550879" y="2703574"/>
            <a:ext cx="2561474" cy="204081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EBE0B-7591-F642-8ADB-A384C271827D}"/>
              </a:ext>
            </a:extLst>
          </p:cNvPr>
          <p:cNvSpPr txBox="1"/>
          <p:nvPr/>
        </p:nvSpPr>
        <p:spPr>
          <a:xfrm>
            <a:off x="523990" y="2227729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Tornado Watch</a:t>
            </a:r>
          </a:p>
          <a:p>
            <a:r>
              <a:rPr lang="en-US" sz="1200" dirty="0"/>
              <a:t>Tornadoes are </a:t>
            </a:r>
            <a:r>
              <a:rPr lang="en-US" sz="1200" i="1" dirty="0"/>
              <a:t>possible</a:t>
            </a:r>
            <a:r>
              <a:rPr lang="en-US" sz="1200" dirty="0"/>
              <a:t> in this area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CDE5DD-12FC-1144-A0FD-7CA4AA9CA615}"/>
              </a:ext>
            </a:extLst>
          </p:cNvPr>
          <p:cNvSpPr txBox="1"/>
          <p:nvPr/>
        </p:nvSpPr>
        <p:spPr>
          <a:xfrm>
            <a:off x="1225580" y="2889568"/>
            <a:ext cx="1301959" cy="265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25" b="1" dirty="0"/>
              <a:t>Valid for 9 hours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BAE35-6903-984B-AD73-5B6710145BD2}"/>
              </a:ext>
            </a:extLst>
          </p:cNvPr>
          <p:cNvSpPr txBox="1"/>
          <p:nvPr/>
        </p:nvSpPr>
        <p:spPr>
          <a:xfrm>
            <a:off x="3322943" y="4145450"/>
            <a:ext cx="1509968" cy="4385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25" b="1" dirty="0"/>
              <a:t>WoFS provides 0-6 hour forecasts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DDE69-C19D-5045-B65C-FDA14A64BAB3}"/>
              </a:ext>
            </a:extLst>
          </p:cNvPr>
          <p:cNvSpPr txBox="1"/>
          <p:nvPr/>
        </p:nvSpPr>
        <p:spPr>
          <a:xfrm>
            <a:off x="3322943" y="2237647"/>
            <a:ext cx="219804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u="sng" dirty="0">
                <a:solidFill>
                  <a:srgbClr val="FF0000"/>
                </a:solidFill>
              </a:rPr>
              <a:t>NSSL’s Warn-on-Forecast</a:t>
            </a:r>
          </a:p>
          <a:p>
            <a:r>
              <a:rPr lang="en-US" sz="1200" b="1" dirty="0"/>
              <a:t>Tornado threat is </a:t>
            </a:r>
            <a:r>
              <a:rPr lang="en-US" sz="1200" b="1" i="1" dirty="0"/>
              <a:t>increasing</a:t>
            </a:r>
          </a:p>
        </p:txBody>
      </p:sp>
      <p:sp>
        <p:nvSpPr>
          <p:cNvPr id="22" name="Current Goal for NEWS-e">
            <a:extLst>
              <a:ext uri="{FF2B5EF4-FFF2-40B4-BE49-F238E27FC236}">
                <a16:creationId xmlns:a16="http://schemas.microsoft.com/office/drawing/2014/main" id="{ABAC95E9-2C78-5A40-BF6A-FE651D96010F}"/>
              </a:ext>
            </a:extLst>
          </p:cNvPr>
          <p:cNvSpPr txBox="1"/>
          <p:nvPr/>
        </p:nvSpPr>
        <p:spPr>
          <a:xfrm>
            <a:off x="289486" y="1082977"/>
            <a:ext cx="8239125" cy="4329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>
              <a:defRPr sz="6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31056" hangingPunct="0"/>
            <a:r>
              <a:rPr sz="2550" kern="0" dirty="0">
                <a:solidFill>
                  <a:srgbClr val="000000"/>
                </a:solidFill>
              </a:rPr>
              <a:t>Current Goal for</a:t>
            </a:r>
            <a:r>
              <a:rPr lang="en-US" sz="2550" kern="0" dirty="0">
                <a:solidFill>
                  <a:srgbClr val="000000"/>
                </a:solidFill>
              </a:rPr>
              <a:t> The Warn-on-Forecast System (WoFS)</a:t>
            </a:r>
            <a:endParaRPr sz="2550" kern="0" dirty="0">
              <a:solidFill>
                <a:srgbClr val="000000"/>
              </a:solidFill>
            </a:endParaRPr>
          </a:p>
        </p:txBody>
      </p:sp>
      <p:sp>
        <p:nvSpPr>
          <p:cNvPr id="23" name="Current Goal for NEWS-e">
            <a:extLst>
              <a:ext uri="{FF2B5EF4-FFF2-40B4-BE49-F238E27FC236}">
                <a16:creationId xmlns:a16="http://schemas.microsoft.com/office/drawing/2014/main" id="{214C3CAB-C7A3-C048-8297-8187769E0A7F}"/>
              </a:ext>
            </a:extLst>
          </p:cNvPr>
          <p:cNvSpPr txBox="1"/>
          <p:nvPr/>
        </p:nvSpPr>
        <p:spPr>
          <a:xfrm>
            <a:off x="810272" y="1721711"/>
            <a:ext cx="7617941" cy="317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anchor="ctr">
            <a:spAutoFit/>
          </a:bodyPr>
          <a:lstStyle>
            <a:lvl1pPr>
              <a:defRPr sz="68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 defTabSz="231056" hangingPunct="0"/>
            <a:r>
              <a:rPr lang="en-US" sz="1800" i="1" kern="0" dirty="0">
                <a:solidFill>
                  <a:srgbClr val="000000"/>
                </a:solidFill>
              </a:rPr>
              <a:t>There is a gap in guidance between the watch and warning time frames</a:t>
            </a:r>
            <a:endParaRPr sz="1800" i="1" kern="0" dirty="0">
              <a:solidFill>
                <a:srgbClr val="00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957C337-F196-1644-9590-D438EAFD3DF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4"/>
          <a:stretch/>
        </p:blipFill>
        <p:spPr>
          <a:xfrm>
            <a:off x="5871136" y="2638129"/>
            <a:ext cx="2825006" cy="2087207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57F71244-F906-5345-AED1-476BE41B09DF}"/>
              </a:ext>
            </a:extLst>
          </p:cNvPr>
          <p:cNvSpPr/>
          <p:nvPr/>
        </p:nvSpPr>
        <p:spPr>
          <a:xfrm>
            <a:off x="5897330" y="3034568"/>
            <a:ext cx="2314575" cy="1535906"/>
          </a:xfrm>
          <a:custGeom>
            <a:avLst/>
            <a:gdLst>
              <a:gd name="connsiteX0" fmla="*/ 0 w 3086100"/>
              <a:gd name="connsiteY0" fmla="*/ 0 h 2047875"/>
              <a:gd name="connsiteX1" fmla="*/ 1435100 w 3086100"/>
              <a:gd name="connsiteY1" fmla="*/ 6350 h 2047875"/>
              <a:gd name="connsiteX2" fmla="*/ 1431925 w 3086100"/>
              <a:gd name="connsiteY2" fmla="*/ 1495425 h 2047875"/>
              <a:gd name="connsiteX3" fmla="*/ 1498600 w 3086100"/>
              <a:gd name="connsiteY3" fmla="*/ 1485900 h 2047875"/>
              <a:gd name="connsiteX4" fmla="*/ 1673225 w 3086100"/>
              <a:gd name="connsiteY4" fmla="*/ 1654175 h 2047875"/>
              <a:gd name="connsiteX5" fmla="*/ 1727200 w 3086100"/>
              <a:gd name="connsiteY5" fmla="*/ 1679575 h 2047875"/>
              <a:gd name="connsiteX6" fmla="*/ 1752600 w 3086100"/>
              <a:gd name="connsiteY6" fmla="*/ 1673225 h 2047875"/>
              <a:gd name="connsiteX7" fmla="*/ 1774825 w 3086100"/>
              <a:gd name="connsiteY7" fmla="*/ 1654175 h 2047875"/>
              <a:gd name="connsiteX8" fmla="*/ 1790700 w 3086100"/>
              <a:gd name="connsiteY8" fmla="*/ 1641475 h 2047875"/>
              <a:gd name="connsiteX9" fmla="*/ 1841500 w 3086100"/>
              <a:gd name="connsiteY9" fmla="*/ 1644650 h 2047875"/>
              <a:gd name="connsiteX10" fmla="*/ 1873250 w 3086100"/>
              <a:gd name="connsiteY10" fmla="*/ 1663700 h 2047875"/>
              <a:gd name="connsiteX11" fmla="*/ 1898650 w 3086100"/>
              <a:gd name="connsiteY11" fmla="*/ 1676400 h 2047875"/>
              <a:gd name="connsiteX12" fmla="*/ 1917700 w 3086100"/>
              <a:gd name="connsiteY12" fmla="*/ 1673225 h 2047875"/>
              <a:gd name="connsiteX13" fmla="*/ 1933575 w 3086100"/>
              <a:gd name="connsiteY13" fmla="*/ 1654175 h 2047875"/>
              <a:gd name="connsiteX14" fmla="*/ 1933575 w 3086100"/>
              <a:gd name="connsiteY14" fmla="*/ 1654175 h 2047875"/>
              <a:gd name="connsiteX15" fmla="*/ 1936750 w 3086100"/>
              <a:gd name="connsiteY15" fmla="*/ 1606550 h 2047875"/>
              <a:gd name="connsiteX16" fmla="*/ 1965325 w 3086100"/>
              <a:gd name="connsiteY16" fmla="*/ 1609725 h 2047875"/>
              <a:gd name="connsiteX17" fmla="*/ 1965325 w 3086100"/>
              <a:gd name="connsiteY17" fmla="*/ 1609725 h 2047875"/>
              <a:gd name="connsiteX18" fmla="*/ 2016125 w 3086100"/>
              <a:gd name="connsiteY18" fmla="*/ 1647825 h 2047875"/>
              <a:gd name="connsiteX19" fmla="*/ 2041525 w 3086100"/>
              <a:gd name="connsiteY19" fmla="*/ 1676400 h 2047875"/>
              <a:gd name="connsiteX20" fmla="*/ 2066925 w 3086100"/>
              <a:gd name="connsiteY20" fmla="*/ 1724025 h 2047875"/>
              <a:gd name="connsiteX21" fmla="*/ 2095500 w 3086100"/>
              <a:gd name="connsiteY21" fmla="*/ 1790700 h 2047875"/>
              <a:gd name="connsiteX22" fmla="*/ 2117725 w 3086100"/>
              <a:gd name="connsiteY22" fmla="*/ 1857375 h 2047875"/>
              <a:gd name="connsiteX23" fmla="*/ 2178050 w 3086100"/>
              <a:gd name="connsiteY23" fmla="*/ 1857375 h 2047875"/>
              <a:gd name="connsiteX24" fmla="*/ 2219325 w 3086100"/>
              <a:gd name="connsiteY24" fmla="*/ 1841500 h 2047875"/>
              <a:gd name="connsiteX25" fmla="*/ 2260600 w 3086100"/>
              <a:gd name="connsiteY25" fmla="*/ 1838325 h 2047875"/>
              <a:gd name="connsiteX26" fmla="*/ 2301875 w 3086100"/>
              <a:gd name="connsiteY26" fmla="*/ 1841500 h 2047875"/>
              <a:gd name="connsiteX27" fmla="*/ 2336800 w 3086100"/>
              <a:gd name="connsiteY27" fmla="*/ 1866900 h 2047875"/>
              <a:gd name="connsiteX28" fmla="*/ 2362200 w 3086100"/>
              <a:gd name="connsiteY28" fmla="*/ 1885950 h 2047875"/>
              <a:gd name="connsiteX29" fmla="*/ 2400300 w 3086100"/>
              <a:gd name="connsiteY29" fmla="*/ 1898650 h 2047875"/>
              <a:gd name="connsiteX30" fmla="*/ 2457450 w 3086100"/>
              <a:gd name="connsiteY30" fmla="*/ 1901825 h 2047875"/>
              <a:gd name="connsiteX31" fmla="*/ 2508250 w 3086100"/>
              <a:gd name="connsiteY31" fmla="*/ 1898650 h 2047875"/>
              <a:gd name="connsiteX32" fmla="*/ 2549525 w 3086100"/>
              <a:gd name="connsiteY32" fmla="*/ 1898650 h 2047875"/>
              <a:gd name="connsiteX33" fmla="*/ 2578100 w 3086100"/>
              <a:gd name="connsiteY33" fmla="*/ 1908175 h 2047875"/>
              <a:gd name="connsiteX34" fmla="*/ 2613025 w 3086100"/>
              <a:gd name="connsiteY34" fmla="*/ 1939925 h 2047875"/>
              <a:gd name="connsiteX35" fmla="*/ 2644775 w 3086100"/>
              <a:gd name="connsiteY35" fmla="*/ 1962150 h 2047875"/>
              <a:gd name="connsiteX36" fmla="*/ 2670175 w 3086100"/>
              <a:gd name="connsiteY36" fmla="*/ 1974850 h 2047875"/>
              <a:gd name="connsiteX37" fmla="*/ 2701925 w 3086100"/>
              <a:gd name="connsiteY37" fmla="*/ 1971675 h 2047875"/>
              <a:gd name="connsiteX38" fmla="*/ 2730500 w 3086100"/>
              <a:gd name="connsiteY38" fmla="*/ 1962150 h 2047875"/>
              <a:gd name="connsiteX39" fmla="*/ 2743200 w 3086100"/>
              <a:gd name="connsiteY39" fmla="*/ 1930400 h 2047875"/>
              <a:gd name="connsiteX40" fmla="*/ 2768600 w 3086100"/>
              <a:gd name="connsiteY40" fmla="*/ 1908175 h 2047875"/>
              <a:gd name="connsiteX41" fmla="*/ 2800350 w 3086100"/>
              <a:gd name="connsiteY41" fmla="*/ 1905000 h 2047875"/>
              <a:gd name="connsiteX42" fmla="*/ 2857500 w 3086100"/>
              <a:gd name="connsiteY42" fmla="*/ 1917700 h 2047875"/>
              <a:gd name="connsiteX43" fmla="*/ 2908300 w 3086100"/>
              <a:gd name="connsiteY43" fmla="*/ 1927225 h 2047875"/>
              <a:gd name="connsiteX44" fmla="*/ 2955925 w 3086100"/>
              <a:gd name="connsiteY44" fmla="*/ 1908175 h 2047875"/>
              <a:gd name="connsiteX45" fmla="*/ 2981325 w 3086100"/>
              <a:gd name="connsiteY45" fmla="*/ 1920875 h 2047875"/>
              <a:gd name="connsiteX46" fmla="*/ 2981325 w 3086100"/>
              <a:gd name="connsiteY46" fmla="*/ 1949450 h 2047875"/>
              <a:gd name="connsiteX47" fmla="*/ 2971800 w 3086100"/>
              <a:gd name="connsiteY47" fmla="*/ 1990725 h 2047875"/>
              <a:gd name="connsiteX48" fmla="*/ 2990850 w 3086100"/>
              <a:gd name="connsiteY48" fmla="*/ 2019300 h 2047875"/>
              <a:gd name="connsiteX49" fmla="*/ 3022600 w 3086100"/>
              <a:gd name="connsiteY49" fmla="*/ 2044700 h 2047875"/>
              <a:gd name="connsiteX50" fmla="*/ 3057525 w 3086100"/>
              <a:gd name="connsiteY50" fmla="*/ 2047875 h 2047875"/>
              <a:gd name="connsiteX51" fmla="*/ 3086100 w 3086100"/>
              <a:gd name="connsiteY51" fmla="*/ 2047875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086100" h="2047875">
                <a:moveTo>
                  <a:pt x="0" y="0"/>
                </a:moveTo>
                <a:lnTo>
                  <a:pt x="1435100" y="6350"/>
                </a:lnTo>
                <a:cubicBezTo>
                  <a:pt x="1434042" y="502708"/>
                  <a:pt x="1432983" y="999067"/>
                  <a:pt x="1431925" y="1495425"/>
                </a:cubicBezTo>
                <a:lnTo>
                  <a:pt x="1498600" y="1485900"/>
                </a:lnTo>
                <a:lnTo>
                  <a:pt x="1673225" y="1654175"/>
                </a:lnTo>
                <a:lnTo>
                  <a:pt x="1727200" y="1679575"/>
                </a:lnTo>
                <a:lnTo>
                  <a:pt x="1752600" y="1673225"/>
                </a:lnTo>
                <a:lnTo>
                  <a:pt x="1774825" y="1654175"/>
                </a:lnTo>
                <a:lnTo>
                  <a:pt x="1790700" y="1641475"/>
                </a:lnTo>
                <a:lnTo>
                  <a:pt x="1841500" y="1644650"/>
                </a:lnTo>
                <a:lnTo>
                  <a:pt x="1873250" y="1663700"/>
                </a:lnTo>
                <a:lnTo>
                  <a:pt x="1898650" y="1676400"/>
                </a:lnTo>
                <a:lnTo>
                  <a:pt x="1917700" y="1673225"/>
                </a:lnTo>
                <a:lnTo>
                  <a:pt x="1933575" y="1654175"/>
                </a:lnTo>
                <a:lnTo>
                  <a:pt x="1933575" y="1654175"/>
                </a:lnTo>
                <a:lnTo>
                  <a:pt x="1936750" y="1606550"/>
                </a:lnTo>
                <a:lnTo>
                  <a:pt x="1965325" y="1609725"/>
                </a:lnTo>
                <a:lnTo>
                  <a:pt x="1965325" y="1609725"/>
                </a:lnTo>
                <a:lnTo>
                  <a:pt x="2016125" y="1647825"/>
                </a:lnTo>
                <a:lnTo>
                  <a:pt x="2041525" y="1676400"/>
                </a:lnTo>
                <a:lnTo>
                  <a:pt x="2066925" y="1724025"/>
                </a:lnTo>
                <a:lnTo>
                  <a:pt x="2095500" y="1790700"/>
                </a:lnTo>
                <a:lnTo>
                  <a:pt x="2117725" y="1857375"/>
                </a:lnTo>
                <a:lnTo>
                  <a:pt x="2178050" y="1857375"/>
                </a:lnTo>
                <a:lnTo>
                  <a:pt x="2219325" y="1841500"/>
                </a:lnTo>
                <a:lnTo>
                  <a:pt x="2260600" y="1838325"/>
                </a:lnTo>
                <a:lnTo>
                  <a:pt x="2301875" y="1841500"/>
                </a:lnTo>
                <a:lnTo>
                  <a:pt x="2336800" y="1866900"/>
                </a:lnTo>
                <a:lnTo>
                  <a:pt x="2362200" y="1885950"/>
                </a:lnTo>
                <a:lnTo>
                  <a:pt x="2400300" y="1898650"/>
                </a:lnTo>
                <a:lnTo>
                  <a:pt x="2457450" y="1901825"/>
                </a:lnTo>
                <a:lnTo>
                  <a:pt x="2508250" y="1898650"/>
                </a:lnTo>
                <a:lnTo>
                  <a:pt x="2549525" y="1898650"/>
                </a:lnTo>
                <a:lnTo>
                  <a:pt x="2578100" y="1908175"/>
                </a:lnTo>
                <a:lnTo>
                  <a:pt x="2613025" y="1939925"/>
                </a:lnTo>
                <a:lnTo>
                  <a:pt x="2644775" y="1962150"/>
                </a:lnTo>
                <a:lnTo>
                  <a:pt x="2670175" y="1974850"/>
                </a:lnTo>
                <a:lnTo>
                  <a:pt x="2701925" y="1971675"/>
                </a:lnTo>
                <a:lnTo>
                  <a:pt x="2730500" y="1962150"/>
                </a:lnTo>
                <a:lnTo>
                  <a:pt x="2743200" y="1930400"/>
                </a:lnTo>
                <a:lnTo>
                  <a:pt x="2768600" y="1908175"/>
                </a:lnTo>
                <a:lnTo>
                  <a:pt x="2800350" y="1905000"/>
                </a:lnTo>
                <a:lnTo>
                  <a:pt x="2857500" y="1917700"/>
                </a:lnTo>
                <a:lnTo>
                  <a:pt x="2908300" y="1927225"/>
                </a:lnTo>
                <a:lnTo>
                  <a:pt x="2955925" y="1908175"/>
                </a:lnTo>
                <a:lnTo>
                  <a:pt x="2981325" y="1920875"/>
                </a:lnTo>
                <a:lnTo>
                  <a:pt x="2981325" y="1949450"/>
                </a:lnTo>
                <a:lnTo>
                  <a:pt x="2971800" y="1990725"/>
                </a:lnTo>
                <a:lnTo>
                  <a:pt x="2990850" y="2019300"/>
                </a:lnTo>
                <a:lnTo>
                  <a:pt x="3022600" y="2044700"/>
                </a:lnTo>
                <a:lnTo>
                  <a:pt x="3057525" y="2047875"/>
                </a:lnTo>
                <a:lnTo>
                  <a:pt x="3086100" y="204787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93769DCE-31B4-8645-A041-FEE7E07E005F}"/>
              </a:ext>
            </a:extLst>
          </p:cNvPr>
          <p:cNvSpPr/>
          <p:nvPr/>
        </p:nvSpPr>
        <p:spPr>
          <a:xfrm>
            <a:off x="8209524" y="4572856"/>
            <a:ext cx="9525" cy="69056"/>
          </a:xfrm>
          <a:custGeom>
            <a:avLst/>
            <a:gdLst>
              <a:gd name="connsiteX0" fmla="*/ 0 w 12700"/>
              <a:gd name="connsiteY0" fmla="*/ 0 h 92075"/>
              <a:gd name="connsiteX1" fmla="*/ 12700 w 12700"/>
              <a:gd name="connsiteY1" fmla="*/ 53975 h 92075"/>
              <a:gd name="connsiteX2" fmla="*/ 3175 w 12700"/>
              <a:gd name="connsiteY2" fmla="*/ 92075 h 92075"/>
              <a:gd name="connsiteX3" fmla="*/ 3175 w 12700"/>
              <a:gd name="connsiteY3" fmla="*/ 92075 h 92075"/>
              <a:gd name="connsiteX4" fmla="*/ 3175 w 12700"/>
              <a:gd name="connsiteY4" fmla="*/ 92075 h 9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92075">
                <a:moveTo>
                  <a:pt x="0" y="0"/>
                </a:moveTo>
                <a:lnTo>
                  <a:pt x="12700" y="53975"/>
                </a:lnTo>
                <a:lnTo>
                  <a:pt x="3175" y="92075"/>
                </a:lnTo>
                <a:lnTo>
                  <a:pt x="3175" y="92075"/>
                </a:lnTo>
                <a:lnTo>
                  <a:pt x="3175" y="9207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BD74B0E-0E35-BA47-BAEA-79355DB35530}"/>
              </a:ext>
            </a:extLst>
          </p:cNvPr>
          <p:cNvSpPr/>
          <p:nvPr/>
        </p:nvSpPr>
        <p:spPr>
          <a:xfrm>
            <a:off x="8335730" y="4587143"/>
            <a:ext cx="192881" cy="54769"/>
          </a:xfrm>
          <a:custGeom>
            <a:avLst/>
            <a:gdLst>
              <a:gd name="connsiteX0" fmla="*/ 0 w 257175"/>
              <a:gd name="connsiteY0" fmla="*/ 69850 h 73025"/>
              <a:gd name="connsiteX1" fmla="*/ 22225 w 257175"/>
              <a:gd name="connsiteY1" fmla="*/ 38100 h 73025"/>
              <a:gd name="connsiteX2" fmla="*/ 57150 w 257175"/>
              <a:gd name="connsiteY2" fmla="*/ 0 h 73025"/>
              <a:gd name="connsiteX3" fmla="*/ 107950 w 257175"/>
              <a:gd name="connsiteY3" fmla="*/ 3175 h 73025"/>
              <a:gd name="connsiteX4" fmla="*/ 133350 w 257175"/>
              <a:gd name="connsiteY4" fmla="*/ 19050 h 73025"/>
              <a:gd name="connsiteX5" fmla="*/ 139700 w 257175"/>
              <a:gd name="connsiteY5" fmla="*/ 57150 h 73025"/>
              <a:gd name="connsiteX6" fmla="*/ 158750 w 257175"/>
              <a:gd name="connsiteY6" fmla="*/ 69850 h 73025"/>
              <a:gd name="connsiteX7" fmla="*/ 158750 w 257175"/>
              <a:gd name="connsiteY7" fmla="*/ 69850 h 73025"/>
              <a:gd name="connsiteX8" fmla="*/ 225425 w 257175"/>
              <a:gd name="connsiteY8" fmla="*/ 60325 h 73025"/>
              <a:gd name="connsiteX9" fmla="*/ 257175 w 257175"/>
              <a:gd name="connsiteY9" fmla="*/ 73025 h 73025"/>
              <a:gd name="connsiteX10" fmla="*/ 257175 w 257175"/>
              <a:gd name="connsiteY10" fmla="*/ 73025 h 7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175" h="73025">
                <a:moveTo>
                  <a:pt x="0" y="69850"/>
                </a:moveTo>
                <a:lnTo>
                  <a:pt x="22225" y="38100"/>
                </a:lnTo>
                <a:lnTo>
                  <a:pt x="57150" y="0"/>
                </a:lnTo>
                <a:lnTo>
                  <a:pt x="107950" y="3175"/>
                </a:lnTo>
                <a:lnTo>
                  <a:pt x="133350" y="19050"/>
                </a:lnTo>
                <a:lnTo>
                  <a:pt x="139700" y="57150"/>
                </a:lnTo>
                <a:lnTo>
                  <a:pt x="158750" y="69850"/>
                </a:lnTo>
                <a:lnTo>
                  <a:pt x="158750" y="69850"/>
                </a:lnTo>
                <a:lnTo>
                  <a:pt x="225425" y="60325"/>
                </a:lnTo>
                <a:lnTo>
                  <a:pt x="257175" y="73025"/>
                </a:lnTo>
                <a:lnTo>
                  <a:pt x="257175" y="73025"/>
                </a:ln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F911C66-2B06-0C41-B737-BDE6479BC4B7}"/>
              </a:ext>
            </a:extLst>
          </p:cNvPr>
          <p:cNvSpPr/>
          <p:nvPr/>
        </p:nvSpPr>
        <p:spPr>
          <a:xfrm>
            <a:off x="7104624" y="3010756"/>
            <a:ext cx="447675" cy="326231"/>
          </a:xfrm>
          <a:custGeom>
            <a:avLst/>
            <a:gdLst>
              <a:gd name="connsiteX0" fmla="*/ 0 w 596900"/>
              <a:gd name="connsiteY0" fmla="*/ 282575 h 434975"/>
              <a:gd name="connsiteX1" fmla="*/ 476250 w 596900"/>
              <a:gd name="connsiteY1" fmla="*/ 0 h 434975"/>
              <a:gd name="connsiteX2" fmla="*/ 568325 w 596900"/>
              <a:gd name="connsiteY2" fmla="*/ 111125 h 434975"/>
              <a:gd name="connsiteX3" fmla="*/ 596900 w 596900"/>
              <a:gd name="connsiteY3" fmla="*/ 266700 h 434975"/>
              <a:gd name="connsiteX4" fmla="*/ 79375 w 596900"/>
              <a:gd name="connsiteY4" fmla="*/ 434975 h 434975"/>
              <a:gd name="connsiteX5" fmla="*/ 0 w 596900"/>
              <a:gd name="connsiteY5" fmla="*/ 282575 h 43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900" h="434975">
                <a:moveTo>
                  <a:pt x="0" y="282575"/>
                </a:moveTo>
                <a:lnTo>
                  <a:pt x="476250" y="0"/>
                </a:lnTo>
                <a:lnTo>
                  <a:pt x="568325" y="111125"/>
                </a:lnTo>
                <a:lnTo>
                  <a:pt x="596900" y="266700"/>
                </a:lnTo>
                <a:lnTo>
                  <a:pt x="79375" y="434975"/>
                </a:lnTo>
                <a:lnTo>
                  <a:pt x="0" y="28257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05DA0DD-3469-6646-B7F5-0C98627C6B33}"/>
              </a:ext>
            </a:extLst>
          </p:cNvPr>
          <p:cNvSpPr/>
          <p:nvPr/>
        </p:nvSpPr>
        <p:spPr>
          <a:xfrm>
            <a:off x="7042711" y="2905980"/>
            <a:ext cx="578644" cy="485775"/>
          </a:xfrm>
          <a:custGeom>
            <a:avLst/>
            <a:gdLst>
              <a:gd name="connsiteX0" fmla="*/ 0 w 771525"/>
              <a:gd name="connsiteY0" fmla="*/ 355600 h 647700"/>
              <a:gd name="connsiteX1" fmla="*/ 577850 w 771525"/>
              <a:gd name="connsiteY1" fmla="*/ 0 h 647700"/>
              <a:gd name="connsiteX2" fmla="*/ 752475 w 771525"/>
              <a:gd name="connsiteY2" fmla="*/ 114300 h 647700"/>
              <a:gd name="connsiteX3" fmla="*/ 771525 w 771525"/>
              <a:gd name="connsiteY3" fmla="*/ 415925 h 647700"/>
              <a:gd name="connsiteX4" fmla="*/ 76200 w 771525"/>
              <a:gd name="connsiteY4" fmla="*/ 647700 h 647700"/>
              <a:gd name="connsiteX5" fmla="*/ 0 w 771525"/>
              <a:gd name="connsiteY5" fmla="*/ 3556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1525" h="647700">
                <a:moveTo>
                  <a:pt x="0" y="355600"/>
                </a:moveTo>
                <a:lnTo>
                  <a:pt x="577850" y="0"/>
                </a:lnTo>
                <a:lnTo>
                  <a:pt x="752475" y="114300"/>
                </a:lnTo>
                <a:lnTo>
                  <a:pt x="771525" y="415925"/>
                </a:lnTo>
                <a:lnTo>
                  <a:pt x="76200" y="647700"/>
                </a:lnTo>
                <a:lnTo>
                  <a:pt x="0" y="355600"/>
                </a:ln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0A7DD32-5965-1D4A-BB05-556E0356FDE3}"/>
              </a:ext>
            </a:extLst>
          </p:cNvPr>
          <p:cNvSpPr/>
          <p:nvPr/>
        </p:nvSpPr>
        <p:spPr>
          <a:xfrm>
            <a:off x="7073668" y="3517962"/>
            <a:ext cx="240506" cy="226219"/>
          </a:xfrm>
          <a:custGeom>
            <a:avLst/>
            <a:gdLst>
              <a:gd name="connsiteX0" fmla="*/ 22225 w 320675"/>
              <a:gd name="connsiteY0" fmla="*/ 168275 h 301625"/>
              <a:gd name="connsiteX1" fmla="*/ 279400 w 320675"/>
              <a:gd name="connsiteY1" fmla="*/ 0 h 301625"/>
              <a:gd name="connsiteX2" fmla="*/ 320675 w 320675"/>
              <a:gd name="connsiteY2" fmla="*/ 260350 h 301625"/>
              <a:gd name="connsiteX3" fmla="*/ 0 w 320675"/>
              <a:gd name="connsiteY3" fmla="*/ 301625 h 301625"/>
              <a:gd name="connsiteX4" fmla="*/ 22225 w 320675"/>
              <a:gd name="connsiteY4" fmla="*/ 168275 h 30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" h="301625">
                <a:moveTo>
                  <a:pt x="22225" y="168275"/>
                </a:moveTo>
                <a:lnTo>
                  <a:pt x="279400" y="0"/>
                </a:lnTo>
                <a:lnTo>
                  <a:pt x="320675" y="260350"/>
                </a:lnTo>
                <a:lnTo>
                  <a:pt x="0" y="301625"/>
                </a:lnTo>
                <a:lnTo>
                  <a:pt x="22225" y="168275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E89FA59-E9AD-A84A-8AA0-C6100FE0315D}"/>
              </a:ext>
            </a:extLst>
          </p:cNvPr>
          <p:cNvSpPr/>
          <p:nvPr/>
        </p:nvSpPr>
        <p:spPr>
          <a:xfrm>
            <a:off x="7059380" y="3908487"/>
            <a:ext cx="326231" cy="295275"/>
          </a:xfrm>
          <a:custGeom>
            <a:avLst/>
            <a:gdLst>
              <a:gd name="connsiteX0" fmla="*/ 0 w 434975"/>
              <a:gd name="connsiteY0" fmla="*/ 254000 h 393700"/>
              <a:gd name="connsiteX1" fmla="*/ 317500 w 434975"/>
              <a:gd name="connsiteY1" fmla="*/ 0 h 393700"/>
              <a:gd name="connsiteX2" fmla="*/ 434975 w 434975"/>
              <a:gd name="connsiteY2" fmla="*/ 323850 h 393700"/>
              <a:gd name="connsiteX3" fmla="*/ 0 w 434975"/>
              <a:gd name="connsiteY3" fmla="*/ 393700 h 393700"/>
              <a:gd name="connsiteX4" fmla="*/ 0 w 434975"/>
              <a:gd name="connsiteY4" fmla="*/ 2540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4975" h="393700">
                <a:moveTo>
                  <a:pt x="0" y="254000"/>
                </a:moveTo>
                <a:lnTo>
                  <a:pt x="317500" y="0"/>
                </a:lnTo>
                <a:lnTo>
                  <a:pt x="434975" y="323850"/>
                </a:lnTo>
                <a:lnTo>
                  <a:pt x="0" y="393700"/>
                </a:lnTo>
                <a:cubicBezTo>
                  <a:pt x="1058" y="347133"/>
                  <a:pt x="2117" y="300567"/>
                  <a:pt x="0" y="254000"/>
                </a:cubicBezTo>
                <a:close/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177955-A2B8-8D41-B779-ADC996D81990}"/>
              </a:ext>
            </a:extLst>
          </p:cNvPr>
          <p:cNvSpPr txBox="1"/>
          <p:nvPr/>
        </p:nvSpPr>
        <p:spPr>
          <a:xfrm>
            <a:off x="6735408" y="4272675"/>
            <a:ext cx="1550424" cy="26545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125" b="1" dirty="0"/>
              <a:t>Valid for 30 minutes</a:t>
            </a:r>
          </a:p>
        </p:txBody>
      </p:sp>
    </p:spTree>
    <p:extLst>
      <p:ext uri="{BB962C8B-B14F-4D97-AF65-F5344CB8AC3E}">
        <p14:creationId xmlns:p14="http://schemas.microsoft.com/office/powerpoint/2010/main" val="239121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123D71-C621-BD42-86E5-1477DA366FF1}"/>
              </a:ext>
            </a:extLst>
          </p:cNvPr>
          <p:cNvSpPr txBox="1"/>
          <p:nvPr/>
        </p:nvSpPr>
        <p:spPr>
          <a:xfrm>
            <a:off x="180447" y="907557"/>
            <a:ext cx="883292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" b="1" u="sng" dirty="0"/>
              <a:t>2020 WoFS Experiment (~ 25 cases)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150" dirty="0"/>
              <a:t>18 members, 3-km grid-spacing, 900- x 900-km movable domains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1150" dirty="0"/>
              <a:t>1700 – 0300 UTC initializations (XX:00 6-h, XX:30 3-h)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600" dirty="0"/>
          </a:p>
          <a:p>
            <a:r>
              <a:rPr lang="en-US" sz="1150" b="1" u="sng" dirty="0"/>
              <a:t>WoFS Datasets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50" dirty="0"/>
              <a:t>Observations Assimilated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Multi-Radar Multi-Sensor (MRMS) Reflectivity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MRMS Radial Velocity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GOES-16 ABI Cloud Water Path 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GOES-16 ABI All Sky Radiances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NCEP </a:t>
            </a:r>
            <a:r>
              <a:rPr lang="en-US" sz="1150" dirty="0" err="1"/>
              <a:t>Prepbufr</a:t>
            </a:r>
            <a:endParaRPr lang="en-US" sz="1150" dirty="0"/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Oklahoma </a:t>
            </a:r>
            <a:r>
              <a:rPr lang="en-US" sz="1150" dirty="0" err="1"/>
              <a:t>Mesonet</a:t>
            </a:r>
            <a:r>
              <a:rPr lang="en-US" sz="1150" dirty="0"/>
              <a:t> (when available)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50" dirty="0"/>
              <a:t>Background Data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9-member, 31-hour 0600 UTC High-Resolution Rapid Refresh Ensemble (HRRRE) forecast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9-member, 36-hour 1200 UTC HRRRE forecast</a:t>
            </a:r>
          </a:p>
          <a:p>
            <a:pPr marL="742950" lvl="1" indent="-285750">
              <a:buFont typeface="Wingdings" pitchFamily="2" charset="2"/>
              <a:buChar char="ü"/>
            </a:pPr>
            <a:r>
              <a:rPr lang="en-US" sz="1150" dirty="0"/>
              <a:t>36-member, 1-hour HRRR Data Assimilation System (HRRRDAS) forecast </a:t>
            </a:r>
          </a:p>
          <a:p>
            <a:pPr marL="171450" indent="-171450">
              <a:buFont typeface="Wingdings" pitchFamily="2" charset="2"/>
              <a:buChar char="Ø"/>
            </a:pPr>
            <a:r>
              <a:rPr lang="en-US" sz="1150" dirty="0"/>
              <a:t>WoFS-Produced Data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36-member WRF boundary files (9-member HRRRE forecast duplicated thrice) from 0600 UTC and 1200 UTC HRRRE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36-member WRF input files (from 36-member HRRRDAS) at initialization time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Every WoFS cycling period (15-min)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36 WRF inputs (following DA), 72 WRF outputs (prior &amp; posterior), Text file w/ info from each assimilated </a:t>
            </a:r>
            <a:r>
              <a:rPr lang="en-US" sz="1150" dirty="0" err="1"/>
              <a:t>ob</a:t>
            </a:r>
            <a:endParaRPr lang="en-US" sz="1150" dirty="0"/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Each WoFS forecast cycle (half-hourly or hourly)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18-member, 5-min WRF history output (limited to pertinent WRF variables)</a:t>
            </a:r>
          </a:p>
          <a:p>
            <a:pPr lvl="1"/>
            <a:endParaRPr lang="en-US" sz="1150" dirty="0"/>
          </a:p>
          <a:p>
            <a:pPr lvl="1"/>
            <a:endParaRPr lang="en-US" sz="1150" dirty="0"/>
          </a:p>
          <a:p>
            <a:pPr marL="742950" lvl="1" indent="-285750">
              <a:buFont typeface="Wingdings" pitchFamily="2" charset="2"/>
              <a:buChar char="Ø"/>
            </a:pPr>
            <a:endParaRPr lang="en-US" sz="1150" dirty="0"/>
          </a:p>
          <a:p>
            <a:endParaRPr lang="en-US" sz="1150" dirty="0"/>
          </a:p>
          <a:p>
            <a:endParaRPr lang="en-US" sz="1150" dirty="0"/>
          </a:p>
        </p:txBody>
      </p:sp>
    </p:spTree>
    <p:extLst>
      <p:ext uri="{BB962C8B-B14F-4D97-AF65-F5344CB8AC3E}">
        <p14:creationId xmlns:p14="http://schemas.microsoft.com/office/powerpoint/2010/main" val="324191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33D8C-542D-D24C-9842-0ABA73487374}"/>
              </a:ext>
            </a:extLst>
          </p:cNvPr>
          <p:cNvSpPr txBox="1"/>
          <p:nvPr/>
        </p:nvSpPr>
        <p:spPr>
          <a:xfrm>
            <a:off x="130628" y="943426"/>
            <a:ext cx="4591249" cy="398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150" dirty="0"/>
              <a:t>Post-Processed Data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“Summary Files” - Fields present on WoFS Real-time Viewer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Ensemble Files (storm-scale info)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Environmental Files (environmental info)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Accumulated Swath Files (accumulated ensemble file info)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Half-hourly Swath Files (accumulated ensemble file info each :30)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Hourly Swath Files (accumulated ensemble file info each hour)</a:t>
            </a:r>
          </a:p>
          <a:p>
            <a:pPr marL="1085850" lvl="2" indent="-171450">
              <a:buFont typeface="Wingdings" pitchFamily="2" charset="2"/>
              <a:buChar char="ü"/>
            </a:pPr>
            <a:r>
              <a:rPr lang="en-US" sz="1150" dirty="0"/>
              <a:t>Sounding Files (vertical profiles for a 20 x 20 grid across domain)</a:t>
            </a:r>
          </a:p>
          <a:p>
            <a:pPr marL="628650" lvl="1" indent="-171450">
              <a:buFont typeface="Wingdings" pitchFamily="2" charset="2"/>
              <a:buChar char="ü"/>
            </a:pPr>
            <a:r>
              <a:rPr lang="en-US" sz="1150" dirty="0"/>
              <a:t>Web Images (generated from above Summary File output)</a:t>
            </a:r>
          </a:p>
          <a:p>
            <a:pPr lvl="1"/>
            <a:r>
              <a:rPr lang="en-US" sz="1150" dirty="0"/>
              <a:t>	~ 21000 .</a:t>
            </a:r>
            <a:r>
              <a:rPr lang="en-US" sz="1150" dirty="0" err="1"/>
              <a:t>png</a:t>
            </a:r>
            <a:r>
              <a:rPr lang="en-US" sz="1150" dirty="0"/>
              <a:t> files per hourly forecast * 14/day</a:t>
            </a:r>
          </a:p>
          <a:p>
            <a:pPr lvl="1"/>
            <a:r>
              <a:rPr lang="en-US" sz="1150" dirty="0"/>
              <a:t>	~ 5300 .</a:t>
            </a:r>
            <a:r>
              <a:rPr lang="en-US" sz="1150" dirty="0" err="1"/>
              <a:t>png</a:t>
            </a:r>
            <a:r>
              <a:rPr lang="en-US" sz="1150" dirty="0"/>
              <a:t> files per half-hourly forecast * 10/day</a:t>
            </a:r>
          </a:p>
          <a:p>
            <a:pPr marL="628650" lvl="1" indent="-171450">
              <a:buFont typeface="Wingdings" pitchFamily="2" charset="2"/>
              <a:buChar char="ü"/>
            </a:pPr>
            <a:endParaRPr lang="en-US" sz="1150" dirty="0"/>
          </a:p>
          <a:p>
            <a:pPr lvl="1"/>
            <a:endParaRPr lang="en-US" sz="1150" dirty="0"/>
          </a:p>
          <a:p>
            <a:pPr marL="742950" lvl="1" indent="-285750">
              <a:buFont typeface="Wingdings" pitchFamily="2" charset="2"/>
              <a:buChar char="Ø"/>
            </a:pPr>
            <a:endParaRPr lang="en-US" sz="1150" dirty="0"/>
          </a:p>
          <a:p>
            <a:endParaRPr lang="en-US" sz="1150" dirty="0"/>
          </a:p>
          <a:p>
            <a:endParaRPr lang="en-US" sz="1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67970-8F48-BC40-ABA5-BE8ECD8B4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973" y="884928"/>
            <a:ext cx="4272942" cy="391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9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1C5BC-623E-CB41-B0AF-05371113A86E}"/>
              </a:ext>
            </a:extLst>
          </p:cNvPr>
          <p:cNvSpPr txBox="1"/>
          <p:nvPr/>
        </p:nvSpPr>
        <p:spPr>
          <a:xfrm>
            <a:off x="239816" y="1056289"/>
            <a:ext cx="86992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The Rubric – 6 WoFS Scientists @ NSSL did the scoring</a:t>
            </a:r>
          </a:p>
          <a:p>
            <a:endParaRPr lang="en-US" u="sng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Total: 30 (18-54)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Average: 1.67 (1-3)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Accessibility: Low scores – Ease of Use (1), Model re-usability (1), simulation inputs (1), human effort (1), Platform availability (2), output usability (2), archive accessibility (2)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Community Commitment: Not used in “Highly Influential” assessment (3), but it is a benchmark (1), and it is part of a set (1).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Cost: Computational (2), Storage (3; huge dataset!), transfer cost (2), archiving (2; willingness, but fewer means).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Reproducibility: Difficulty to reproduce details, but findings are robust (2).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32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671" y="129741"/>
            <a:ext cx="7153161" cy="623357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/>
              <a:t>Use Case: Warn-on-Forecast</a:t>
            </a:r>
          </a:p>
        </p:txBody>
      </p:sp>
      <p:pic>
        <p:nvPicPr>
          <p:cNvPr id="21" name="Picture 5" descr="nssllogo">
            <a:extLst>
              <a:ext uri="{FF2B5EF4-FFF2-40B4-BE49-F238E27FC236}">
                <a16:creationId xmlns:a16="http://schemas.microsoft.com/office/drawing/2014/main" id="{8092B32E-FEF0-4B40-B03C-92218D3CA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89763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nssllogo">
            <a:extLst>
              <a:ext uri="{FF2B5EF4-FFF2-40B4-BE49-F238E27FC236}">
                <a16:creationId xmlns:a16="http://schemas.microsoft.com/office/drawing/2014/main" id="{36128CA5-E289-F540-909E-798C4F115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0628" y="62767"/>
            <a:ext cx="823609" cy="822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1C5BC-623E-CB41-B0AF-05371113A86E}"/>
              </a:ext>
            </a:extLst>
          </p:cNvPr>
          <p:cNvSpPr txBox="1"/>
          <p:nvPr/>
        </p:nvSpPr>
        <p:spPr>
          <a:xfrm>
            <a:off x="216635" y="961696"/>
            <a:ext cx="8699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What should we save?</a:t>
            </a:r>
          </a:p>
          <a:p>
            <a:endParaRPr lang="en-US" sz="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Post-processed output – WoFS is part of a “set” and used as a baseline, so at the least need this saved.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Specific versions of model code, config files, </a:t>
            </a:r>
            <a:r>
              <a:rPr lang="en-US" dirty="0" err="1"/>
              <a:t>namelists</a:t>
            </a:r>
            <a:r>
              <a:rPr lang="en-US" dirty="0"/>
              <a:t>, etc., so DA and forecasts can be replicated.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Assimilated observations and background data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Visualizations &amp; web images – can easily inspect past cases.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WRF input and WRF boundary condition files?  Could replicate the model runs w/o having to do all the DA.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sz="600" dirty="0"/>
          </a:p>
          <a:p>
            <a:r>
              <a:rPr lang="en-US" b="1" u="sng" dirty="0"/>
              <a:t>What not to save?</a:t>
            </a:r>
          </a:p>
          <a:p>
            <a:endParaRPr lang="en-US" sz="6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Raw model output (i.e., the “</a:t>
            </a:r>
            <a:r>
              <a:rPr lang="en-US" dirty="0" err="1"/>
              <a:t>wrfouts</a:t>
            </a:r>
            <a:r>
              <a:rPr lang="en-US" dirty="0"/>
              <a:t>”)</a:t>
            </a:r>
          </a:p>
          <a:p>
            <a:endParaRPr lang="en-US" sz="600" dirty="0"/>
          </a:p>
          <a:p>
            <a:r>
              <a:rPr lang="en-US" b="1" u="sng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53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2015-review-pres-c">
  <a:themeElements>
    <a:clrScheme name="NSSL Review 2015">
      <a:dk1>
        <a:srgbClr val="000000"/>
      </a:dk1>
      <a:lt1>
        <a:srgbClr val="FFFFFF"/>
      </a:lt1>
      <a:dk2>
        <a:srgbClr val="001526"/>
      </a:dk2>
      <a:lt2>
        <a:srgbClr val="0A4595"/>
      </a:lt2>
      <a:accent1>
        <a:srgbClr val="0099D8"/>
      </a:accent1>
      <a:accent2>
        <a:srgbClr val="FF8100"/>
      </a:accent2>
      <a:accent3>
        <a:srgbClr val="A3001B"/>
      </a:accent3>
      <a:accent4>
        <a:srgbClr val="004C0D"/>
      </a:accent4>
      <a:accent5>
        <a:srgbClr val="CCCCCC"/>
      </a:accent5>
      <a:accent6>
        <a:srgbClr val="E50026"/>
      </a:accent6>
      <a:hlink>
        <a:srgbClr val="0099D8"/>
      </a:hlink>
      <a:folHlink>
        <a:srgbClr val="002D4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accent6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2015-review-pres-c.thmx</Template>
  <TotalTime>76317</TotalTime>
  <Words>1528</Words>
  <Application>Microsoft Macintosh PowerPoint</Application>
  <PresentationFormat>On-screen Show (16:9)</PresentationFormat>
  <Paragraphs>127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Century Gothic</vt:lpstr>
      <vt:lpstr>Helvetica</vt:lpstr>
      <vt:lpstr>Helvetica Neue</vt:lpstr>
      <vt:lpstr>Wingdings</vt:lpstr>
      <vt:lpstr>Wingdings 2</vt:lpstr>
      <vt:lpstr>1_2015-review-pres-c</vt:lpstr>
      <vt:lpstr>Use Case: Warn-on-Forecast</vt:lpstr>
      <vt:lpstr>Use Case: Warn-on-Forecast</vt:lpstr>
      <vt:lpstr>Use Case: Warn-on-Forecast</vt:lpstr>
      <vt:lpstr>Use Case: Warn-on-Forecast</vt:lpstr>
      <vt:lpstr>Use Case: Warn-on-Forecast</vt:lpstr>
      <vt:lpstr>Use Case: Warn-on-Forecast</vt:lpstr>
    </vt:vector>
  </TitlesOfParts>
  <Company>National Severe Storms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Vicki Farmer</dc:creator>
  <cp:lastModifiedBy>Microsoft Office User</cp:lastModifiedBy>
  <cp:revision>453</cp:revision>
  <dcterms:created xsi:type="dcterms:W3CDTF">2014-10-24T15:10:25Z</dcterms:created>
  <dcterms:modified xsi:type="dcterms:W3CDTF">2020-08-02T14:52:45Z</dcterms:modified>
</cp:coreProperties>
</file>